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81" r:id="rId3"/>
    <p:sldId id="257" r:id="rId4"/>
    <p:sldId id="258" r:id="rId5"/>
    <p:sldId id="259" r:id="rId6"/>
    <p:sldId id="260" r:id="rId7"/>
    <p:sldId id="262" r:id="rId8"/>
    <p:sldId id="263" r:id="rId9"/>
    <p:sldId id="278" r:id="rId10"/>
    <p:sldId id="261" r:id="rId11"/>
    <p:sldId id="271" r:id="rId12"/>
    <p:sldId id="268" r:id="rId13"/>
    <p:sldId id="287" r:id="rId14"/>
    <p:sldId id="265" r:id="rId15"/>
    <p:sldId id="282" r:id="rId16"/>
    <p:sldId id="270" r:id="rId17"/>
    <p:sldId id="283" r:id="rId18"/>
    <p:sldId id="284" r:id="rId19"/>
    <p:sldId id="266" r:id="rId20"/>
    <p:sldId id="285" r:id="rId21"/>
    <p:sldId id="286" r:id="rId22"/>
    <p:sldId id="280" r:id="rId23"/>
    <p:sldId id="279" r:id="rId24"/>
    <p:sldId id="27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andrewxie\Desktop\Voltage%20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andrewxie\Desktop\Voltage%20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andrewxie\Desktop\Voltage%20Data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andrewxie\Desktop\Voltage%20Data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3.3V</a:t>
            </a:r>
            <a:r>
              <a:rPr lang="en-US" sz="1800" b="1" baseline="0"/>
              <a:t> vs Time</a:t>
            </a:r>
            <a:endParaRPr lang="en-US" sz="18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Sheet1!$K$1</c:f>
              <c:strCache>
                <c:ptCount val="1"/>
                <c:pt idx="0">
                  <c:v>Voltage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Sheet1!$J$2:$J$61</c:f>
              <c:numCache>
                <c:formatCode>General</c:formatCode>
                <c:ptCount val="6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</c:numCache>
            </c:numRef>
          </c:xVal>
          <c:yVal>
            <c:numRef>
              <c:f>Sheet1!$K$2:$K$61</c:f>
              <c:numCache>
                <c:formatCode>General</c:formatCode>
                <c:ptCount val="60"/>
                <c:pt idx="0">
                  <c:v>3.3012000000000001</c:v>
                </c:pt>
                <c:pt idx="1">
                  <c:v>3.3016000000000001</c:v>
                </c:pt>
                <c:pt idx="2">
                  <c:v>3.3016000000000001</c:v>
                </c:pt>
                <c:pt idx="3">
                  <c:v>3.3014999999999999</c:v>
                </c:pt>
                <c:pt idx="4">
                  <c:v>3.3014999999999999</c:v>
                </c:pt>
                <c:pt idx="5">
                  <c:v>3.3014000000000001</c:v>
                </c:pt>
                <c:pt idx="6">
                  <c:v>3.3014999999999999</c:v>
                </c:pt>
                <c:pt idx="7">
                  <c:v>3.3014000000000001</c:v>
                </c:pt>
                <c:pt idx="8">
                  <c:v>3.3016000000000001</c:v>
                </c:pt>
                <c:pt idx="9">
                  <c:v>3.3016000000000001</c:v>
                </c:pt>
                <c:pt idx="10">
                  <c:v>3.3014999999999999</c:v>
                </c:pt>
                <c:pt idx="11">
                  <c:v>3.3014000000000001</c:v>
                </c:pt>
                <c:pt idx="12">
                  <c:v>3.3014000000000001</c:v>
                </c:pt>
                <c:pt idx="13">
                  <c:v>3.3014999999999999</c:v>
                </c:pt>
                <c:pt idx="14">
                  <c:v>3.3016000000000001</c:v>
                </c:pt>
                <c:pt idx="15">
                  <c:v>3.3016000000000001</c:v>
                </c:pt>
                <c:pt idx="16">
                  <c:v>3.3014000000000001</c:v>
                </c:pt>
                <c:pt idx="17">
                  <c:v>3.3016000000000001</c:v>
                </c:pt>
                <c:pt idx="18">
                  <c:v>3.3014999999999999</c:v>
                </c:pt>
                <c:pt idx="19">
                  <c:v>3.3014000000000001</c:v>
                </c:pt>
                <c:pt idx="20">
                  <c:v>3.3016000000000001</c:v>
                </c:pt>
                <c:pt idx="21">
                  <c:v>3.3014999999999999</c:v>
                </c:pt>
                <c:pt idx="22">
                  <c:v>3.3014999999999999</c:v>
                </c:pt>
                <c:pt idx="23">
                  <c:v>3.3016000000000001</c:v>
                </c:pt>
                <c:pt idx="24">
                  <c:v>3.3014000000000001</c:v>
                </c:pt>
                <c:pt idx="25">
                  <c:v>3.3014999999999999</c:v>
                </c:pt>
                <c:pt idx="26">
                  <c:v>3.3014000000000001</c:v>
                </c:pt>
                <c:pt idx="27">
                  <c:v>3.3014999999999999</c:v>
                </c:pt>
                <c:pt idx="28">
                  <c:v>3.3016000000000001</c:v>
                </c:pt>
                <c:pt idx="29">
                  <c:v>3.3014000000000001</c:v>
                </c:pt>
                <c:pt idx="30">
                  <c:v>3.3014000000000001</c:v>
                </c:pt>
                <c:pt idx="31">
                  <c:v>3.3014000000000001</c:v>
                </c:pt>
                <c:pt idx="32">
                  <c:v>3.3012000000000001</c:v>
                </c:pt>
                <c:pt idx="33">
                  <c:v>3.3012999999999999</c:v>
                </c:pt>
                <c:pt idx="34">
                  <c:v>3.3014000000000001</c:v>
                </c:pt>
                <c:pt idx="35">
                  <c:v>3.3012999999999999</c:v>
                </c:pt>
                <c:pt idx="36">
                  <c:v>3.3016000000000001</c:v>
                </c:pt>
                <c:pt idx="37">
                  <c:v>3.3016000000000001</c:v>
                </c:pt>
                <c:pt idx="38">
                  <c:v>3.3014999999999999</c:v>
                </c:pt>
                <c:pt idx="39">
                  <c:v>3.3014000000000001</c:v>
                </c:pt>
                <c:pt idx="40">
                  <c:v>3.3014000000000001</c:v>
                </c:pt>
                <c:pt idx="41">
                  <c:v>3.3014999999999999</c:v>
                </c:pt>
                <c:pt idx="42">
                  <c:v>3.3014999999999999</c:v>
                </c:pt>
                <c:pt idx="43">
                  <c:v>3.3016000000000001</c:v>
                </c:pt>
                <c:pt idx="44">
                  <c:v>3.3014000000000001</c:v>
                </c:pt>
                <c:pt idx="45">
                  <c:v>3.3014999999999999</c:v>
                </c:pt>
                <c:pt idx="46">
                  <c:v>3.3014000000000001</c:v>
                </c:pt>
                <c:pt idx="47">
                  <c:v>3.3014999999999999</c:v>
                </c:pt>
                <c:pt idx="48">
                  <c:v>3.3016000000000001</c:v>
                </c:pt>
                <c:pt idx="49">
                  <c:v>3.3016000000000001</c:v>
                </c:pt>
                <c:pt idx="50">
                  <c:v>3.3014999999999999</c:v>
                </c:pt>
                <c:pt idx="51">
                  <c:v>3.3014000000000001</c:v>
                </c:pt>
                <c:pt idx="52">
                  <c:v>3.3014999999999999</c:v>
                </c:pt>
                <c:pt idx="53">
                  <c:v>3.3014000000000001</c:v>
                </c:pt>
                <c:pt idx="54">
                  <c:v>3.3014999999999999</c:v>
                </c:pt>
                <c:pt idx="55">
                  <c:v>3.3014999999999999</c:v>
                </c:pt>
                <c:pt idx="56">
                  <c:v>3.3014999999999999</c:v>
                </c:pt>
                <c:pt idx="57">
                  <c:v>3.3016000000000001</c:v>
                </c:pt>
                <c:pt idx="58">
                  <c:v>3.3016000000000001</c:v>
                </c:pt>
                <c:pt idx="59">
                  <c:v>3.3014000000000001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DAF-D44D-82D6-2DB9DCCB87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57300159"/>
        <c:axId val="657410975"/>
      </c:scatterChart>
      <c:valAx>
        <c:axId val="65730015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Time (minutes)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410975"/>
        <c:crosses val="autoZero"/>
        <c:crossBetween val="midCat"/>
      </c:valAx>
      <c:valAx>
        <c:axId val="6574109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Voltage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3001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5V vs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Sheet1!$N$1</c:f>
              <c:strCache>
                <c:ptCount val="1"/>
                <c:pt idx="0">
                  <c:v>Voltage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Sheet1!$M$2:$M$61</c:f>
              <c:numCache>
                <c:formatCode>General</c:formatCode>
                <c:ptCount val="6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</c:numCache>
            </c:numRef>
          </c:xVal>
          <c:yVal>
            <c:numRef>
              <c:f>Sheet1!$N$2:$N$61</c:f>
              <c:numCache>
                <c:formatCode>General</c:formatCode>
                <c:ptCount val="60"/>
                <c:pt idx="0">
                  <c:v>5.0011999999999999</c:v>
                </c:pt>
                <c:pt idx="1">
                  <c:v>5.0011999999999999</c:v>
                </c:pt>
                <c:pt idx="2">
                  <c:v>5.0010000000000003</c:v>
                </c:pt>
                <c:pt idx="3">
                  <c:v>5.0007999999999999</c:v>
                </c:pt>
                <c:pt idx="4">
                  <c:v>5.0011000000000001</c:v>
                </c:pt>
                <c:pt idx="5">
                  <c:v>5.0007999999999999</c:v>
                </c:pt>
                <c:pt idx="6">
                  <c:v>5.0008999999999997</c:v>
                </c:pt>
                <c:pt idx="7">
                  <c:v>5.0011999999999999</c:v>
                </c:pt>
                <c:pt idx="8">
                  <c:v>5.0012999999999996</c:v>
                </c:pt>
                <c:pt idx="9">
                  <c:v>5.0008999999999997</c:v>
                </c:pt>
                <c:pt idx="10">
                  <c:v>5.0007999999999999</c:v>
                </c:pt>
                <c:pt idx="11">
                  <c:v>5.0012999999999996</c:v>
                </c:pt>
                <c:pt idx="12">
                  <c:v>5.0011000000000001</c:v>
                </c:pt>
                <c:pt idx="13">
                  <c:v>5.0012999999999996</c:v>
                </c:pt>
                <c:pt idx="14">
                  <c:v>5.0007999999999999</c:v>
                </c:pt>
                <c:pt idx="15">
                  <c:v>5.0008999999999997</c:v>
                </c:pt>
                <c:pt idx="16">
                  <c:v>5.0011999999999999</c:v>
                </c:pt>
                <c:pt idx="17">
                  <c:v>5.0012999999999996</c:v>
                </c:pt>
                <c:pt idx="18">
                  <c:v>5.0011999999999999</c:v>
                </c:pt>
                <c:pt idx="19">
                  <c:v>5.0007999999999999</c:v>
                </c:pt>
                <c:pt idx="20">
                  <c:v>5.0011000000000001</c:v>
                </c:pt>
                <c:pt idx="21">
                  <c:v>5.0010000000000003</c:v>
                </c:pt>
                <c:pt idx="22">
                  <c:v>5.0010000000000003</c:v>
                </c:pt>
                <c:pt idx="23">
                  <c:v>5.0007999999999999</c:v>
                </c:pt>
                <c:pt idx="24">
                  <c:v>5.0011999999999999</c:v>
                </c:pt>
                <c:pt idx="25">
                  <c:v>5.0012999999999996</c:v>
                </c:pt>
                <c:pt idx="26">
                  <c:v>5.0011000000000001</c:v>
                </c:pt>
                <c:pt idx="27">
                  <c:v>5.0011000000000001</c:v>
                </c:pt>
                <c:pt idx="28">
                  <c:v>5.0008999999999997</c:v>
                </c:pt>
                <c:pt idx="29">
                  <c:v>5.0012999999999996</c:v>
                </c:pt>
                <c:pt idx="30">
                  <c:v>5.0012999999999996</c:v>
                </c:pt>
                <c:pt idx="31">
                  <c:v>5.0011000000000001</c:v>
                </c:pt>
                <c:pt idx="32">
                  <c:v>5.0010000000000003</c:v>
                </c:pt>
                <c:pt idx="33">
                  <c:v>5.0011000000000001</c:v>
                </c:pt>
                <c:pt idx="34">
                  <c:v>5.0011999999999999</c:v>
                </c:pt>
                <c:pt idx="35">
                  <c:v>5.0008999999999997</c:v>
                </c:pt>
                <c:pt idx="36">
                  <c:v>5.0010000000000003</c:v>
                </c:pt>
                <c:pt idx="37">
                  <c:v>5.0011999999999999</c:v>
                </c:pt>
                <c:pt idx="38">
                  <c:v>5.0010000000000003</c:v>
                </c:pt>
                <c:pt idx="39">
                  <c:v>5.0007999999999999</c:v>
                </c:pt>
                <c:pt idx="40">
                  <c:v>5.0012999999999996</c:v>
                </c:pt>
                <c:pt idx="41">
                  <c:v>5.0011000000000001</c:v>
                </c:pt>
                <c:pt idx="42">
                  <c:v>5.0012999999999996</c:v>
                </c:pt>
                <c:pt idx="43">
                  <c:v>5.0012999999999996</c:v>
                </c:pt>
                <c:pt idx="44">
                  <c:v>5.0011000000000001</c:v>
                </c:pt>
                <c:pt idx="45">
                  <c:v>5.0012999999999996</c:v>
                </c:pt>
                <c:pt idx="46">
                  <c:v>5.0007999999999999</c:v>
                </c:pt>
                <c:pt idx="47">
                  <c:v>5.0011999999999999</c:v>
                </c:pt>
                <c:pt idx="48">
                  <c:v>5.0010000000000003</c:v>
                </c:pt>
                <c:pt idx="49">
                  <c:v>5.0014000000000003</c:v>
                </c:pt>
                <c:pt idx="50">
                  <c:v>5.0014000000000003</c:v>
                </c:pt>
                <c:pt idx="51">
                  <c:v>5.0012999999999996</c:v>
                </c:pt>
                <c:pt idx="52">
                  <c:v>5.0010000000000003</c:v>
                </c:pt>
                <c:pt idx="53">
                  <c:v>5.0007999999999999</c:v>
                </c:pt>
                <c:pt idx="54">
                  <c:v>5.0007999999999999</c:v>
                </c:pt>
                <c:pt idx="55">
                  <c:v>5.0008999999999997</c:v>
                </c:pt>
                <c:pt idx="56">
                  <c:v>5.0010000000000003</c:v>
                </c:pt>
                <c:pt idx="57">
                  <c:v>5.0011999999999999</c:v>
                </c:pt>
                <c:pt idx="58">
                  <c:v>5.0011000000000001</c:v>
                </c:pt>
                <c:pt idx="59">
                  <c:v>5.0012999999999996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678-AB49-9FC7-BF50579D58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2346528"/>
        <c:axId val="392668880"/>
      </c:scatterChart>
      <c:valAx>
        <c:axId val="3923465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Time (minute)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668880"/>
        <c:crosses val="autoZero"/>
        <c:crossBetween val="midCat"/>
      </c:valAx>
      <c:valAx>
        <c:axId val="392668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Voltage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3465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5V Input VS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Sheet1!$E$1</c:f>
              <c:strCache>
                <c:ptCount val="1"/>
                <c:pt idx="0">
                  <c:v>Voltage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Sheet1!$D$2:$D$61</c:f>
              <c:numCache>
                <c:formatCode>General</c:formatCode>
                <c:ptCount val="6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</c:numCache>
            </c:numRef>
          </c:xVal>
          <c:yVal>
            <c:numRef>
              <c:f>Sheet1!$E$2:$E$61</c:f>
              <c:numCache>
                <c:formatCode>General</c:formatCode>
                <c:ptCount val="60"/>
                <c:pt idx="0">
                  <c:v>4.9989999999999997</c:v>
                </c:pt>
                <c:pt idx="1">
                  <c:v>4.9997999999999996</c:v>
                </c:pt>
                <c:pt idx="2">
                  <c:v>4.9999000000000002</c:v>
                </c:pt>
                <c:pt idx="3">
                  <c:v>4.9997999999999996</c:v>
                </c:pt>
                <c:pt idx="4">
                  <c:v>5.0003000000000002</c:v>
                </c:pt>
                <c:pt idx="5">
                  <c:v>5.0000999999999998</c:v>
                </c:pt>
                <c:pt idx="6">
                  <c:v>4.9999000000000002</c:v>
                </c:pt>
                <c:pt idx="7">
                  <c:v>4.9997999999999996</c:v>
                </c:pt>
                <c:pt idx="8">
                  <c:v>4.9999000000000002</c:v>
                </c:pt>
                <c:pt idx="9">
                  <c:v>5.0002000000000004</c:v>
                </c:pt>
                <c:pt idx="10">
                  <c:v>5.0002000000000004</c:v>
                </c:pt>
                <c:pt idx="11">
                  <c:v>5.0002000000000004</c:v>
                </c:pt>
                <c:pt idx="12">
                  <c:v>5.0000999999999998</c:v>
                </c:pt>
                <c:pt idx="13">
                  <c:v>5.0002000000000004</c:v>
                </c:pt>
                <c:pt idx="14">
                  <c:v>4.9999000000000002</c:v>
                </c:pt>
                <c:pt idx="15">
                  <c:v>5.0003000000000002</c:v>
                </c:pt>
                <c:pt idx="16">
                  <c:v>4.9999000000000002</c:v>
                </c:pt>
                <c:pt idx="17">
                  <c:v>5.0000999999999998</c:v>
                </c:pt>
                <c:pt idx="18">
                  <c:v>5.0000999999999998</c:v>
                </c:pt>
                <c:pt idx="19">
                  <c:v>4.9997999999999996</c:v>
                </c:pt>
                <c:pt idx="20">
                  <c:v>5</c:v>
                </c:pt>
                <c:pt idx="21">
                  <c:v>5</c:v>
                </c:pt>
                <c:pt idx="22">
                  <c:v>5.0003000000000002</c:v>
                </c:pt>
                <c:pt idx="23">
                  <c:v>5.0002000000000004</c:v>
                </c:pt>
                <c:pt idx="24">
                  <c:v>5.0002000000000004</c:v>
                </c:pt>
                <c:pt idx="25">
                  <c:v>5.0002000000000004</c:v>
                </c:pt>
                <c:pt idx="26">
                  <c:v>5.0000999999999998</c:v>
                </c:pt>
                <c:pt idx="27">
                  <c:v>5</c:v>
                </c:pt>
                <c:pt idx="28">
                  <c:v>5.0003000000000002</c:v>
                </c:pt>
                <c:pt idx="29">
                  <c:v>5</c:v>
                </c:pt>
                <c:pt idx="30">
                  <c:v>4.9997999999999996</c:v>
                </c:pt>
                <c:pt idx="31">
                  <c:v>5.0000999999999998</c:v>
                </c:pt>
                <c:pt idx="32">
                  <c:v>5.0002000000000004</c:v>
                </c:pt>
                <c:pt idx="33">
                  <c:v>4.9999000000000002</c:v>
                </c:pt>
                <c:pt idx="34">
                  <c:v>4.9997999999999996</c:v>
                </c:pt>
                <c:pt idx="35">
                  <c:v>5.0003000000000002</c:v>
                </c:pt>
                <c:pt idx="36">
                  <c:v>5</c:v>
                </c:pt>
                <c:pt idx="37">
                  <c:v>4.9997999999999996</c:v>
                </c:pt>
                <c:pt idx="38">
                  <c:v>5</c:v>
                </c:pt>
                <c:pt idx="39">
                  <c:v>5.0004</c:v>
                </c:pt>
                <c:pt idx="40">
                  <c:v>5.0003000000000002</c:v>
                </c:pt>
                <c:pt idx="41">
                  <c:v>4.9999000000000002</c:v>
                </c:pt>
                <c:pt idx="42">
                  <c:v>5.0000999999999998</c:v>
                </c:pt>
                <c:pt idx="43">
                  <c:v>5.0003000000000002</c:v>
                </c:pt>
                <c:pt idx="44">
                  <c:v>5</c:v>
                </c:pt>
                <c:pt idx="45">
                  <c:v>4.9999000000000002</c:v>
                </c:pt>
                <c:pt idx="46">
                  <c:v>4.9997999999999996</c:v>
                </c:pt>
                <c:pt idx="47">
                  <c:v>5</c:v>
                </c:pt>
                <c:pt idx="48">
                  <c:v>5.0002000000000004</c:v>
                </c:pt>
                <c:pt idx="49">
                  <c:v>5.0000999999999998</c:v>
                </c:pt>
                <c:pt idx="50">
                  <c:v>4.9997999999999996</c:v>
                </c:pt>
                <c:pt idx="51">
                  <c:v>5.0003000000000002</c:v>
                </c:pt>
                <c:pt idx="52">
                  <c:v>5.0000999999999998</c:v>
                </c:pt>
                <c:pt idx="53">
                  <c:v>5.0002000000000004</c:v>
                </c:pt>
                <c:pt idx="54">
                  <c:v>5.0003000000000002</c:v>
                </c:pt>
                <c:pt idx="55">
                  <c:v>4.9999000000000002</c:v>
                </c:pt>
                <c:pt idx="56">
                  <c:v>5.0000999999999998</c:v>
                </c:pt>
                <c:pt idx="57">
                  <c:v>5.0003000000000002</c:v>
                </c:pt>
                <c:pt idx="58">
                  <c:v>5</c:v>
                </c:pt>
                <c:pt idx="59">
                  <c:v>5.0003000000000002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FFF-D44B-A7D2-ED0C25AA03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09749103"/>
        <c:axId val="1809795519"/>
      </c:scatterChart>
      <c:valAx>
        <c:axId val="18097491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Time (minute)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9795519"/>
        <c:crosses val="autoZero"/>
        <c:crossBetween val="midCat"/>
      </c:valAx>
      <c:valAx>
        <c:axId val="18097955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Voltage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974910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3.3V</a:t>
            </a:r>
            <a:r>
              <a:rPr lang="en-US" sz="1800" b="1" baseline="0"/>
              <a:t> vs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Sheet1!$H$1</c:f>
              <c:strCache>
                <c:ptCount val="1"/>
                <c:pt idx="0">
                  <c:v>Voltage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Sheet1!$G$2:$G$61</c:f>
              <c:numCache>
                <c:formatCode>General</c:formatCode>
                <c:ptCount val="6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</c:numCache>
            </c:numRef>
          </c:xVal>
          <c:yVal>
            <c:numRef>
              <c:f>Sheet1!$H$2:$H$61</c:f>
              <c:numCache>
                <c:formatCode>General</c:formatCode>
                <c:ptCount val="60"/>
                <c:pt idx="0">
                  <c:v>3.3005</c:v>
                </c:pt>
                <c:pt idx="1">
                  <c:v>3.3003999999999998</c:v>
                </c:pt>
                <c:pt idx="2">
                  <c:v>3.3001999999999998</c:v>
                </c:pt>
                <c:pt idx="3">
                  <c:v>3.3005</c:v>
                </c:pt>
                <c:pt idx="4">
                  <c:v>3.3005</c:v>
                </c:pt>
                <c:pt idx="5">
                  <c:v>3.3003</c:v>
                </c:pt>
                <c:pt idx="6">
                  <c:v>3.3001999999999998</c:v>
                </c:pt>
                <c:pt idx="7">
                  <c:v>3.3005</c:v>
                </c:pt>
                <c:pt idx="8">
                  <c:v>3.3</c:v>
                </c:pt>
                <c:pt idx="9">
                  <c:v>3.3</c:v>
                </c:pt>
                <c:pt idx="10">
                  <c:v>3.3</c:v>
                </c:pt>
                <c:pt idx="11">
                  <c:v>3.3001</c:v>
                </c:pt>
                <c:pt idx="12">
                  <c:v>3.3003</c:v>
                </c:pt>
                <c:pt idx="13">
                  <c:v>3.3</c:v>
                </c:pt>
                <c:pt idx="14">
                  <c:v>3.3</c:v>
                </c:pt>
                <c:pt idx="15">
                  <c:v>3.3003999999999998</c:v>
                </c:pt>
                <c:pt idx="16">
                  <c:v>3.3003999999999998</c:v>
                </c:pt>
                <c:pt idx="17">
                  <c:v>3.3003</c:v>
                </c:pt>
                <c:pt idx="18">
                  <c:v>3.3003999999999998</c:v>
                </c:pt>
                <c:pt idx="19">
                  <c:v>3.3</c:v>
                </c:pt>
                <c:pt idx="20">
                  <c:v>3.3001999999999998</c:v>
                </c:pt>
                <c:pt idx="21">
                  <c:v>3.3005</c:v>
                </c:pt>
                <c:pt idx="22">
                  <c:v>3.3005</c:v>
                </c:pt>
                <c:pt idx="23">
                  <c:v>3.3</c:v>
                </c:pt>
                <c:pt idx="24">
                  <c:v>3.3003999999999998</c:v>
                </c:pt>
                <c:pt idx="25">
                  <c:v>3.3</c:v>
                </c:pt>
                <c:pt idx="26">
                  <c:v>3.3003999999999998</c:v>
                </c:pt>
                <c:pt idx="27">
                  <c:v>3.3001</c:v>
                </c:pt>
                <c:pt idx="28">
                  <c:v>3.3003999999999998</c:v>
                </c:pt>
                <c:pt idx="29">
                  <c:v>3.3</c:v>
                </c:pt>
                <c:pt idx="30">
                  <c:v>3.3</c:v>
                </c:pt>
                <c:pt idx="31">
                  <c:v>3.3003999999999998</c:v>
                </c:pt>
                <c:pt idx="32">
                  <c:v>3.3003999999999998</c:v>
                </c:pt>
                <c:pt idx="33">
                  <c:v>3.3001</c:v>
                </c:pt>
                <c:pt idx="34">
                  <c:v>3.3001</c:v>
                </c:pt>
                <c:pt idx="35">
                  <c:v>3.3</c:v>
                </c:pt>
                <c:pt idx="36">
                  <c:v>3.3001999999999998</c:v>
                </c:pt>
                <c:pt idx="37">
                  <c:v>3.3003999999999998</c:v>
                </c:pt>
                <c:pt idx="38">
                  <c:v>3.3003999999999998</c:v>
                </c:pt>
                <c:pt idx="39">
                  <c:v>3.3005</c:v>
                </c:pt>
                <c:pt idx="40">
                  <c:v>3.3005</c:v>
                </c:pt>
                <c:pt idx="41">
                  <c:v>3.3001999999999998</c:v>
                </c:pt>
                <c:pt idx="42">
                  <c:v>3.3003</c:v>
                </c:pt>
                <c:pt idx="43">
                  <c:v>3.3003999999999998</c:v>
                </c:pt>
                <c:pt idx="44">
                  <c:v>3.3005</c:v>
                </c:pt>
                <c:pt idx="45">
                  <c:v>3.3003999999999998</c:v>
                </c:pt>
                <c:pt idx="46">
                  <c:v>3.3003</c:v>
                </c:pt>
                <c:pt idx="47">
                  <c:v>3.3005</c:v>
                </c:pt>
                <c:pt idx="48">
                  <c:v>3.3003</c:v>
                </c:pt>
                <c:pt idx="49">
                  <c:v>3.3005</c:v>
                </c:pt>
                <c:pt idx="50">
                  <c:v>3.3</c:v>
                </c:pt>
                <c:pt idx="51">
                  <c:v>3.3</c:v>
                </c:pt>
                <c:pt idx="52">
                  <c:v>3.3001</c:v>
                </c:pt>
                <c:pt idx="53">
                  <c:v>3.3</c:v>
                </c:pt>
                <c:pt idx="54">
                  <c:v>3.3</c:v>
                </c:pt>
                <c:pt idx="55">
                  <c:v>3.3003</c:v>
                </c:pt>
                <c:pt idx="56">
                  <c:v>3.3</c:v>
                </c:pt>
                <c:pt idx="57">
                  <c:v>3.3003999999999998</c:v>
                </c:pt>
                <c:pt idx="58">
                  <c:v>3.3001</c:v>
                </c:pt>
                <c:pt idx="59">
                  <c:v>3.3001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001-D94F-99B5-551BAA96AA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38688239"/>
        <c:axId val="1738737615"/>
      </c:scatterChart>
      <c:valAx>
        <c:axId val="173868823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Time</a:t>
                </a:r>
                <a:r>
                  <a:rPr lang="en-US" sz="1400" baseline="0"/>
                  <a:t> (miniute)</a:t>
                </a:r>
                <a:endParaRPr lang="en-US" sz="14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8737615"/>
        <c:crosses val="autoZero"/>
        <c:crossBetween val="midCat"/>
      </c:valAx>
      <c:valAx>
        <c:axId val="17387376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Voltage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868823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jpeg>
</file>

<file path=ppt/media/image33.jpeg>
</file>

<file path=ppt/media/image34.jpeg>
</file>

<file path=ppt/media/image35.png>
</file>

<file path=ppt/media/image36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7F507B-2A68-4D42-A304-BA555E6B4A4E}" type="datetimeFigureOut">
              <a:rPr lang="en-US" smtClean="0"/>
              <a:t>4/22/24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9C7B75-C6D4-1044-A400-B34F687C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83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Every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256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andrew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89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andrew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924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311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jalen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1288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jalen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5263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jalen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027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jalen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290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jalen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12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woojin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70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woojin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31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495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woojin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44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Andrew</a:t>
            </a:r>
            <a:endParaRPr lang="en-US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5010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Andrew</a:t>
            </a:r>
          </a:p>
          <a:p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756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Everyone//end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871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659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261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Woojin</a:t>
            </a:r>
          </a:p>
          <a:p>
            <a:pPr marL="228600" indent="-2286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Talking through 2.4 GHz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585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Woojin</a:t>
            </a:r>
          </a:p>
          <a:p>
            <a:pPr marL="228600" indent="-2286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Two sensors locations</a:t>
            </a:r>
          </a:p>
          <a:p>
            <a:pPr marL="228600" indent="-2286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Water valve and Fan</a:t>
            </a:r>
          </a:p>
          <a:p>
            <a:pPr marL="228600" indent="-2286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-&gt; all talks to ESP32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61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Jalen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17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Jalen</a:t>
            </a:r>
          </a:p>
          <a:p>
            <a:pPr marL="171450" indent="-171450">
              <a:buFont typeface="Calibri"/>
              <a:buChar char="-"/>
            </a:pPr>
            <a:r>
              <a:rPr lang="en-US"/>
              <a:t>173 milliliter is from (max capacity)/(time for tank to empty) = 4160/24-hour = 173.33 milliliter</a:t>
            </a:r>
          </a:p>
          <a:p>
            <a:pPr marL="171450" indent="-171450">
              <a:buFont typeface="Calibri"/>
              <a:buChar char="-"/>
            </a:pPr>
            <a:r>
              <a:rPr lang="en-US"/>
              <a:t>Filter absorbing 150 milliliter is from wringing out filter and measuring the volume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434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Woojin</a:t>
            </a:r>
          </a:p>
          <a:p>
            <a:pPr marL="171450" indent="-171450">
              <a:buFont typeface="Calibri"/>
              <a:buChar char="-"/>
            </a:pPr>
            <a:r>
              <a:rPr lang="en-US"/>
              <a:t>44ns from: SHT45 -&gt; ESP32 -&gt; </a:t>
            </a:r>
            <a:r>
              <a:rPr lang="en-US" err="1"/>
              <a:t>wifi</a:t>
            </a:r>
            <a:r>
              <a:rPr lang="en-US"/>
              <a:t> of 6m range -&gt; ESP32 -&gt; algorithm -&gt; relay actuation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44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en.wikipedia.org/wiki/Illinois_Fighting_Illini_basebal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en.wikipedia.org/wiki/Illinois_Fighting_Illini_basebal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en.wikipedia.org/wiki/Illinois_Fighting_Illini_basebal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4.pn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hyperlink" Target="https://en.wikipedia.org/wiki/Illinois_Fighting_Illini_basebal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21.png"/><Relationship Id="rId4" Type="http://schemas.openxmlformats.org/officeDocument/2006/relationships/hyperlink" Target="https://en.wikipedia.org/wiki/Illinois_Fighting_Illini_baseball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4.png"/><Relationship Id="rId7" Type="http://schemas.openxmlformats.org/officeDocument/2006/relationships/image" Target="../media/image2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22.png"/><Relationship Id="rId4" Type="http://schemas.openxmlformats.org/officeDocument/2006/relationships/hyperlink" Target="https://en.wikipedia.org/wiki/Illinois_Fighting_Illini_baseball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4.pn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eg"/><Relationship Id="rId5" Type="http://schemas.openxmlformats.org/officeDocument/2006/relationships/image" Target="../media/image22.png"/><Relationship Id="rId4" Type="http://schemas.openxmlformats.org/officeDocument/2006/relationships/hyperlink" Target="https://en.wikipedia.org/wiki/Illinois_Fighting_Illini_baseball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4.png"/><Relationship Id="rId7" Type="http://schemas.openxmlformats.org/officeDocument/2006/relationships/image" Target="../media/image2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8.png"/><Relationship Id="rId4" Type="http://schemas.openxmlformats.org/officeDocument/2006/relationships/hyperlink" Target="https://en.wikipedia.org/wiki/Illinois_Fighting_Illini_baseball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3" Type="http://schemas.openxmlformats.org/officeDocument/2006/relationships/image" Target="../media/image4.png"/><Relationship Id="rId7" Type="http://schemas.openxmlformats.org/officeDocument/2006/relationships/image" Target="../media/image3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jpeg"/><Relationship Id="rId5" Type="http://schemas.openxmlformats.org/officeDocument/2006/relationships/image" Target="../media/image31.png"/><Relationship Id="rId4" Type="http://schemas.openxmlformats.org/officeDocument/2006/relationships/hyperlink" Target="https://en.wikipedia.org/wiki/Illinois_Fighting_Illini_basebal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image" Target="../media/image31.png"/><Relationship Id="rId4" Type="http://schemas.openxmlformats.org/officeDocument/2006/relationships/hyperlink" Target="https://en.wikipedia.org/wiki/Illinois_Fighting_Illini_baseball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35.png"/><Relationship Id="rId4" Type="http://schemas.openxmlformats.org/officeDocument/2006/relationships/hyperlink" Target="https://en.wikipedia.org/wiki/Illinois_Fighting_Illini_basebal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en.wikipedia.org/wiki/Illinois_Fighting_Illini_basebal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llinois_Fighting_Illini_basebal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llinois_Fighting_Illini_baseball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llinois_Fighting_Illini_baseball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llinois_Fighting_Illini_baseball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hyperlink" Target="https://en.wikipedia.org/wiki/Illinois_Fighting_Illini_basebal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  <a:ea typeface="Calibri Light"/>
                <a:cs typeface="Calibri Light"/>
              </a:rPr>
              <a:t>Your Smart Automatic Humidifier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780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>
                <a:solidFill>
                  <a:srgbClr val="FFFFFF"/>
                </a:solidFill>
                <a:ea typeface="Calibri"/>
                <a:cs typeface="Calibri"/>
              </a:rPr>
              <a:t>Andrew Sherwin - Woojin Kim - Jalen Chen</a:t>
            </a:r>
          </a:p>
          <a:p>
            <a:r>
              <a:rPr lang="en" sz="2200" b="1" i="1">
                <a:solidFill>
                  <a:srgbClr val="FFFFFF"/>
                </a:solidFill>
                <a:latin typeface="Arial"/>
                <a:ea typeface="Calibri"/>
                <a:cs typeface="Arial"/>
              </a:rPr>
              <a:t>TA</a:t>
            </a:r>
            <a:r>
              <a:rPr lang="en" sz="2200">
                <a:solidFill>
                  <a:srgbClr val="FFFFFF"/>
                </a:solidFill>
                <a:latin typeface="Arial"/>
                <a:ea typeface="Calibri"/>
                <a:cs typeface="Arial"/>
              </a:rPr>
              <a:t>: Surya Vasanth</a:t>
            </a:r>
            <a:endParaRPr lang="en-US" sz="2200">
              <a:solidFill>
                <a:srgbClr val="FFFFFF"/>
              </a:solidFill>
            </a:endParaRPr>
          </a:p>
          <a:p>
            <a:r>
              <a:rPr lang="en" sz="2200" b="1" i="1">
                <a:solidFill>
                  <a:srgbClr val="FFFFFF"/>
                </a:solidFill>
                <a:latin typeface="Arial"/>
                <a:ea typeface="Calibri"/>
                <a:cs typeface="Arial"/>
              </a:rPr>
              <a:t>Professor</a:t>
            </a:r>
            <a:r>
              <a:rPr lang="en" sz="2200">
                <a:solidFill>
                  <a:srgbClr val="FFFFFF"/>
                </a:solidFill>
                <a:latin typeface="Arial"/>
                <a:ea typeface="Calibri"/>
                <a:cs typeface="Arial"/>
              </a:rPr>
              <a:t>: Dr. Jonathon Schuh</a:t>
            </a:r>
            <a:endParaRPr lang="en-US" sz="2200">
              <a:solidFill>
                <a:srgbClr val="FFFFFF"/>
              </a:solidFill>
            </a:endParaRPr>
          </a:p>
          <a:p>
            <a:endParaRPr lang="en-US" sz="2200">
              <a:solidFill>
                <a:srgbClr val="FFFFFF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8E647-CA2E-BE71-7B96-96909B2B9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Block Diagram</a:t>
            </a:r>
            <a:endParaRPr lang="en-US"/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C1B78325-09D2-B9B3-63B9-5A6500363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7A43B8E5-A7CC-BAF4-10B8-3310450E68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236" y="1305884"/>
            <a:ext cx="6499528" cy="5460452"/>
          </a:xfrm>
        </p:spPr>
      </p:pic>
    </p:spTree>
    <p:extLst>
      <p:ext uri="{BB962C8B-B14F-4D97-AF65-F5344CB8AC3E}">
        <p14:creationId xmlns:p14="http://schemas.microsoft.com/office/powerpoint/2010/main" val="3744486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33B3-A383-A756-4AFF-EF25B235F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Block Diagram - Humidifier</a:t>
            </a:r>
            <a:endParaRPr lang="en-US"/>
          </a:p>
        </p:txBody>
      </p:sp>
      <p:pic>
        <p:nvPicPr>
          <p:cNvPr id="7" name="Picture 6" descr="An orange and blue letter i&#10;&#10;Description automatically generated">
            <a:extLst>
              <a:ext uri="{FF2B5EF4-FFF2-40B4-BE49-F238E27FC236}">
                <a16:creationId xmlns:a16="http://schemas.microsoft.com/office/drawing/2014/main" id="{2F7015F2-6835-3A00-57DF-5EF1B05379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11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ABB76E7D-E32E-17A8-8D36-A45118E0DD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1740" y="2266950"/>
            <a:ext cx="1435100" cy="2324100"/>
          </a:xfrm>
          <a:prstGeom prst="rect">
            <a:avLst/>
          </a:prstGeom>
        </p:spPr>
      </p:pic>
      <p:pic>
        <p:nvPicPr>
          <p:cNvPr id="8" name="Content Placeholder 7" descr="A diagram of a system&#10;&#10;Description automatically generated">
            <a:extLst>
              <a:ext uri="{FF2B5EF4-FFF2-40B4-BE49-F238E27FC236}">
                <a16:creationId xmlns:a16="http://schemas.microsoft.com/office/drawing/2014/main" id="{103608AD-22BB-76B4-E297-5EE061A427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324" y="1269515"/>
            <a:ext cx="5817351" cy="5588485"/>
          </a:xfrm>
        </p:spPr>
      </p:pic>
    </p:spTree>
    <p:extLst>
      <p:ext uri="{BB962C8B-B14F-4D97-AF65-F5344CB8AC3E}">
        <p14:creationId xmlns:p14="http://schemas.microsoft.com/office/powerpoint/2010/main" val="475807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513D-BA4E-44E4-AC67-4731B9313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Block Diagram - Sensor</a:t>
            </a:r>
            <a:endParaRPr lang="en-US"/>
          </a:p>
        </p:txBody>
      </p:sp>
      <p:pic>
        <p:nvPicPr>
          <p:cNvPr id="8" name="Picture 7" descr="An orange and blue letter i&#10;&#10;Description automatically generated">
            <a:extLst>
              <a:ext uri="{FF2B5EF4-FFF2-40B4-BE49-F238E27FC236}">
                <a16:creationId xmlns:a16="http://schemas.microsoft.com/office/drawing/2014/main" id="{358DE83C-BA18-B423-D983-773FC186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11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8727CFEB-65A0-08E5-E64C-ED8D8F4ED5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606" y="2260600"/>
            <a:ext cx="1447800" cy="2336800"/>
          </a:xfrm>
          <a:prstGeom prst="rect">
            <a:avLst/>
          </a:prstGeom>
        </p:spPr>
      </p:pic>
      <p:pic>
        <p:nvPicPr>
          <p:cNvPr id="7" name="Content Placeholder 6" descr="A diagram of a device&#10;&#10;Description automatically generated">
            <a:extLst>
              <a:ext uri="{FF2B5EF4-FFF2-40B4-BE49-F238E27FC236}">
                <a16:creationId xmlns:a16="http://schemas.microsoft.com/office/drawing/2014/main" id="{AEF0C30B-985E-FE9C-3422-729C201E4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08" y="1331637"/>
            <a:ext cx="5503105" cy="5409379"/>
          </a:xfrm>
        </p:spPr>
      </p:pic>
    </p:spTree>
    <p:extLst>
      <p:ext uri="{BB962C8B-B14F-4D97-AF65-F5344CB8AC3E}">
        <p14:creationId xmlns:p14="http://schemas.microsoft.com/office/powerpoint/2010/main" val="4163160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08742-80E4-AE17-E7DF-43205F17D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316999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(1)</a:t>
            </a:r>
          </a:p>
        </p:txBody>
      </p:sp>
      <p:pic>
        <p:nvPicPr>
          <p:cNvPr id="9" name="Picture 8" descr="An orange and blue letter i&#10;&#10;Description automatically generated">
            <a:extLst>
              <a:ext uri="{FF2B5EF4-FFF2-40B4-BE49-F238E27FC236}">
                <a16:creationId xmlns:a16="http://schemas.microsoft.com/office/drawing/2014/main" id="{2F1D9DDC-2FFB-5875-2E8C-B930B4389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10" name="Picture 9" descr="A digital device with buttons and a display on top of it&#10;&#10;Description automatically generated">
            <a:extLst>
              <a:ext uri="{FF2B5EF4-FFF2-40B4-BE49-F238E27FC236}">
                <a16:creationId xmlns:a16="http://schemas.microsoft.com/office/drawing/2014/main" id="{F3F8E738-60D2-AADA-55A0-E08E08D4D0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61" y="3884030"/>
            <a:ext cx="3649173" cy="2736880"/>
          </a:xfrm>
          <a:prstGeom prst="rect">
            <a:avLst/>
          </a:prstGeom>
        </p:spPr>
      </p:pic>
      <p:pic>
        <p:nvPicPr>
          <p:cNvPr id="12" name="Picture 11" descr="A electronic device with buttons and a display&#10;&#10;Description automatically generated">
            <a:extLst>
              <a:ext uri="{FF2B5EF4-FFF2-40B4-BE49-F238E27FC236}">
                <a16:creationId xmlns:a16="http://schemas.microsoft.com/office/drawing/2014/main" id="{73B325CD-0805-7C97-15F2-DA6E79E932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966" y="3884030"/>
            <a:ext cx="3649173" cy="2736880"/>
          </a:xfrm>
          <a:prstGeom prst="rect">
            <a:avLst/>
          </a:prstGeom>
        </p:spPr>
      </p:pic>
      <p:pic>
        <p:nvPicPr>
          <p:cNvPr id="14" name="Picture 13" descr="A hand holding a yellow pen&#10;&#10;Description automatically generated">
            <a:extLst>
              <a:ext uri="{FF2B5EF4-FFF2-40B4-BE49-F238E27FC236}">
                <a16:creationId xmlns:a16="http://schemas.microsoft.com/office/drawing/2014/main" id="{DB6E008E-9C85-5675-C960-EE77A28AA2F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4" b="20484"/>
          <a:stretch/>
        </p:blipFill>
        <p:spPr>
          <a:xfrm>
            <a:off x="4096794" y="3873934"/>
            <a:ext cx="3998412" cy="2736880"/>
          </a:xfrm>
          <a:prstGeom prst="rect">
            <a:avLst/>
          </a:prstGeom>
        </p:spPr>
      </p:pic>
      <p:pic>
        <p:nvPicPr>
          <p:cNvPr id="15" name="Picture 14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E04499E3-072B-3D64-1C50-2BADE56DDE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472438"/>
            <a:ext cx="7772400" cy="208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156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(1)</a:t>
            </a:r>
          </a:p>
        </p:txBody>
      </p:sp>
      <p:pic>
        <p:nvPicPr>
          <p:cNvPr id="9" name="Picture 8" descr="An orange and blue letter i&#10;&#10;Description automatically generated">
            <a:extLst>
              <a:ext uri="{FF2B5EF4-FFF2-40B4-BE49-F238E27FC236}">
                <a16:creationId xmlns:a16="http://schemas.microsoft.com/office/drawing/2014/main" id="{2F1D9DDC-2FFB-5875-2E8C-B930B4389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7" name="Picture 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8250D079-ABE6-74AE-DBFA-F626106B37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472438"/>
            <a:ext cx="7772400" cy="2080113"/>
          </a:xfrm>
          <a:prstGeom prst="rect">
            <a:avLst/>
          </a:prstGeom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A96994C-1D42-B2FD-ED70-2FFD3540E909}"/>
              </a:ext>
            </a:extLst>
          </p:cNvPr>
          <p:cNvGraphicFramePr>
            <a:graphicFrameLocks/>
          </p:cNvGraphicFramePr>
          <p:nvPr/>
        </p:nvGraphicFramePr>
        <p:xfrm>
          <a:off x="5998866" y="3848164"/>
          <a:ext cx="6069204" cy="3074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16859A1-E48E-7C88-CB5F-BF7626AB58F5}"/>
              </a:ext>
            </a:extLst>
          </p:cNvPr>
          <p:cNvGraphicFramePr>
            <a:graphicFrameLocks/>
          </p:cNvGraphicFramePr>
          <p:nvPr/>
        </p:nvGraphicFramePr>
        <p:xfrm>
          <a:off x="0" y="3848164"/>
          <a:ext cx="6069204" cy="3074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4098671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(2)</a:t>
            </a:r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8A614539-23B3-7162-001B-EACA2ABFA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8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08DC2E6E-1F18-5EE3-8BEC-2AC0D57C85C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782"/>
          <a:stretch/>
        </p:blipFill>
        <p:spPr>
          <a:xfrm>
            <a:off x="430911" y="1844961"/>
            <a:ext cx="6475694" cy="314071"/>
          </a:xfrm>
          <a:prstGeom prst="rect">
            <a:avLst/>
          </a:prstGeom>
        </p:spPr>
      </p:pic>
      <p:pic>
        <p:nvPicPr>
          <p:cNvPr id="9" name="Picture 8" descr="A hand holding a yellow pen&#10;&#10;Description automatically generated">
            <a:extLst>
              <a:ext uri="{FF2B5EF4-FFF2-40B4-BE49-F238E27FC236}">
                <a16:creationId xmlns:a16="http://schemas.microsoft.com/office/drawing/2014/main" id="{6C71C364-50A2-767F-C346-8CA39729E81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4" b="20484"/>
          <a:stretch/>
        </p:blipFill>
        <p:spPr>
          <a:xfrm>
            <a:off x="7944147" y="4017165"/>
            <a:ext cx="3060276" cy="2094733"/>
          </a:xfrm>
          <a:prstGeom prst="rect">
            <a:avLst/>
          </a:prstGeom>
        </p:spPr>
      </p:pic>
      <p:pic>
        <p:nvPicPr>
          <p:cNvPr id="11" name="Picture 10" descr="A green circuit board with wires and wires&#10;&#10;Description automatically generated">
            <a:extLst>
              <a:ext uri="{FF2B5EF4-FFF2-40B4-BE49-F238E27FC236}">
                <a16:creationId xmlns:a16="http://schemas.microsoft.com/office/drawing/2014/main" id="{C851F3A7-CDDD-22BF-BF9F-F989BCA823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147" y="1499552"/>
            <a:ext cx="3060276" cy="2295207"/>
          </a:xfrm>
          <a:prstGeom prst="rect">
            <a:avLst/>
          </a:prstGeom>
        </p:spPr>
      </p:pic>
      <p:pic>
        <p:nvPicPr>
          <p:cNvPr id="16" name="Content Placeholder 15" descr="A close-up of a computer&#10;&#10;Description automatically generated">
            <a:extLst>
              <a:ext uri="{FF2B5EF4-FFF2-40B4-BE49-F238E27FC236}">
                <a16:creationId xmlns:a16="http://schemas.microsoft.com/office/drawing/2014/main" id="{4D98140D-1901-6B86-6CA6-ED394CA0E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07" y="2313305"/>
            <a:ext cx="6507072" cy="2671986"/>
          </a:xfrm>
        </p:spPr>
      </p:pic>
    </p:spTree>
    <p:extLst>
      <p:ext uri="{BB962C8B-B14F-4D97-AF65-F5344CB8AC3E}">
        <p14:creationId xmlns:p14="http://schemas.microsoft.com/office/powerpoint/2010/main" val="3373936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(3)</a:t>
            </a:r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8A614539-23B3-7162-001B-EACA2ABFA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8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A935B0B2-583C-A28E-B3C6-857ADEEE32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782"/>
          <a:stretch/>
        </p:blipFill>
        <p:spPr>
          <a:xfrm>
            <a:off x="430911" y="1844961"/>
            <a:ext cx="6475694" cy="314071"/>
          </a:xfrm>
          <a:prstGeom prst="rect">
            <a:avLst/>
          </a:prstGeom>
        </p:spPr>
      </p:pic>
      <p:pic>
        <p:nvPicPr>
          <p:cNvPr id="10" name="Picture 9" descr="A electronic device with a digital display&#10;&#10;Description automatically generated">
            <a:extLst>
              <a:ext uri="{FF2B5EF4-FFF2-40B4-BE49-F238E27FC236}">
                <a16:creationId xmlns:a16="http://schemas.microsoft.com/office/drawing/2014/main" id="{2D59D970-0397-C9A4-083C-B1E6BA3567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0415" y="3823019"/>
            <a:ext cx="2939415" cy="2204561"/>
          </a:xfrm>
          <a:prstGeom prst="rect">
            <a:avLst/>
          </a:prstGeom>
        </p:spPr>
      </p:pic>
      <p:pic>
        <p:nvPicPr>
          <p:cNvPr id="13" name="Picture 12" descr="A green circuit board with wires and wires&#10;&#10;Description automatically generated">
            <a:extLst>
              <a:ext uri="{FF2B5EF4-FFF2-40B4-BE49-F238E27FC236}">
                <a16:creationId xmlns:a16="http://schemas.microsoft.com/office/drawing/2014/main" id="{09B6B711-58BD-F893-03BC-4196B81EB2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0415" y="1508285"/>
            <a:ext cx="2939416" cy="220456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C9FDE1C-3ED8-239F-AFEE-9796B7D6EA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61" y="2233422"/>
            <a:ext cx="6301994" cy="2107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2593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(4)</a:t>
            </a:r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8A614539-23B3-7162-001B-EACA2ABFA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7" name="Content Placeholder 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189587FF-F1AF-53BC-C796-26981DEDF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39" y="2223040"/>
            <a:ext cx="6502947" cy="2028920"/>
          </a:xfrm>
        </p:spPr>
      </p:pic>
      <p:pic>
        <p:nvPicPr>
          <p:cNvPr id="8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581BAF02-3159-5063-1BAE-E1FD895050F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782"/>
          <a:stretch/>
        </p:blipFill>
        <p:spPr>
          <a:xfrm>
            <a:off x="430911" y="1844961"/>
            <a:ext cx="6475694" cy="3140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B9ADE6-12D4-A407-09B8-822FEA8E8A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9288" y="1532954"/>
            <a:ext cx="2932176" cy="2199132"/>
          </a:xfrm>
          <a:prstGeom prst="rect">
            <a:avLst/>
          </a:prstGeom>
        </p:spPr>
      </p:pic>
      <p:pic>
        <p:nvPicPr>
          <p:cNvPr id="13" name="Picture 12" descr="A close-up of a circuit board&#10;&#10;Description automatically generated">
            <a:extLst>
              <a:ext uri="{FF2B5EF4-FFF2-40B4-BE49-F238E27FC236}">
                <a16:creationId xmlns:a16="http://schemas.microsoft.com/office/drawing/2014/main" id="{C7ECDCC8-B55C-AB8E-702F-B29DF1B883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9288" y="3800349"/>
            <a:ext cx="2932176" cy="219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6414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8F9E-08C4-395D-68F5-1125DECB3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Humidity Sensor Subsystem (1) </a:t>
            </a:r>
            <a:endParaRPr lang="en-US"/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96706C97-B8D6-C0A5-30AD-E6175F737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8" name="Content Placeholder 7" descr="A white paper with black text and black text&#10;&#10;Description automatically generated">
            <a:extLst>
              <a:ext uri="{FF2B5EF4-FFF2-40B4-BE49-F238E27FC236}">
                <a16:creationId xmlns:a16="http://schemas.microsoft.com/office/drawing/2014/main" id="{2D5861F3-EA5D-FCB7-F11C-983ACEFD4A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1462310"/>
            <a:ext cx="8051800" cy="2133600"/>
          </a:xfrm>
        </p:spPr>
      </p:pic>
      <p:pic>
        <p:nvPicPr>
          <p:cNvPr id="13" name="Picture 12" descr="A hand holding a yellow and black device&#10;&#10;Description automatically generated">
            <a:extLst>
              <a:ext uri="{FF2B5EF4-FFF2-40B4-BE49-F238E27FC236}">
                <a16:creationId xmlns:a16="http://schemas.microsoft.com/office/drawing/2014/main" id="{4BC85BC6-9FFE-8A9F-9CBF-0AD19074D8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888" y="3662141"/>
            <a:ext cx="3316224" cy="2487168"/>
          </a:xfrm>
          <a:prstGeom prst="rect">
            <a:avLst/>
          </a:prstGeom>
        </p:spPr>
      </p:pic>
      <p:pic>
        <p:nvPicPr>
          <p:cNvPr id="15" name="Picture 14" descr="A electronic device with a display on top of it&#10;&#10;Description automatically generated">
            <a:extLst>
              <a:ext uri="{FF2B5EF4-FFF2-40B4-BE49-F238E27FC236}">
                <a16:creationId xmlns:a16="http://schemas.microsoft.com/office/drawing/2014/main" id="{A1826407-045F-73E1-E8AF-0F7A8F3664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7576" y="3662141"/>
            <a:ext cx="3316224" cy="248716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0EB1A64-A8A5-78AF-DEF5-F6B570C5A8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62141"/>
            <a:ext cx="3316224" cy="24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056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86CB50-181E-B2B4-5EBC-8BE1AC019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Agenda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6504-9D8B-7E65-18DB-F7ACCD412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92194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ko-KR" dirty="0">
                <a:ea typeface="맑은 고딕"/>
                <a:cs typeface="Calibri"/>
              </a:rPr>
              <a:t>Problem</a:t>
            </a:r>
            <a:r>
              <a:rPr lang="ko-KR" altLang="en-US" dirty="0">
                <a:ea typeface="맑은 고딕"/>
                <a:cs typeface="Calibri"/>
              </a:rPr>
              <a:t> &amp; </a:t>
            </a:r>
            <a:r>
              <a:rPr lang="en-US" altLang="ko-KR" dirty="0">
                <a:ea typeface="맑은 고딕"/>
                <a:cs typeface="Calibri"/>
              </a:rPr>
              <a:t>Solution</a:t>
            </a:r>
            <a:endParaRPr lang="ko-KR" altLang="en-US" dirty="0">
              <a:ea typeface="맑은 고딕"/>
              <a:cs typeface="Calibri"/>
            </a:endParaRPr>
          </a:p>
          <a:p>
            <a:r>
              <a:rPr lang="en-US" altLang="ko-KR" dirty="0">
                <a:ea typeface="맑은 고딕"/>
                <a:cs typeface="Calibri"/>
              </a:rPr>
              <a:t>Visual</a:t>
            </a:r>
            <a:r>
              <a:rPr lang="ko-KR" altLang="en-US" dirty="0">
                <a:ea typeface="맑은 고딕"/>
                <a:cs typeface="Calibri"/>
              </a:rPr>
              <a:t> Aid</a:t>
            </a:r>
          </a:p>
          <a:p>
            <a:r>
              <a:rPr lang="en-US" altLang="ko-KR" dirty="0">
                <a:ea typeface="맑은 고딕"/>
                <a:cs typeface="Calibri"/>
              </a:rPr>
              <a:t>High Level Requirements</a:t>
            </a:r>
            <a:endParaRPr lang="ko-KR" altLang="en-US" dirty="0">
              <a:ea typeface="맑은 고딕"/>
              <a:cs typeface="Calibri"/>
            </a:endParaRPr>
          </a:p>
          <a:p>
            <a:r>
              <a:rPr lang="en-US" altLang="ko-KR" dirty="0">
                <a:ea typeface="맑은 고딕"/>
                <a:cs typeface="Calibri"/>
              </a:rPr>
              <a:t>Block Diagram</a:t>
            </a:r>
            <a:endParaRPr lang="ko-KR" altLang="en-US" dirty="0">
              <a:ea typeface="맑은 고딕"/>
              <a:cs typeface="Calibri"/>
            </a:endParaRPr>
          </a:p>
          <a:p>
            <a:r>
              <a:rPr lang="en-US" altLang="ko-KR" dirty="0">
                <a:ea typeface="맑은 고딕"/>
                <a:cs typeface="Calibri"/>
              </a:rPr>
              <a:t>Demonstration</a:t>
            </a:r>
          </a:p>
          <a:p>
            <a:r>
              <a:rPr lang="en-US" altLang="ko-KR" dirty="0">
                <a:ea typeface="맑은 고딕"/>
                <a:cs typeface="Calibri"/>
              </a:rPr>
              <a:t>RV Table</a:t>
            </a:r>
          </a:p>
          <a:p>
            <a:r>
              <a:rPr lang="en-US" altLang="ko-KR" dirty="0">
                <a:ea typeface="맑은 고딕"/>
                <a:cs typeface="Calibri"/>
              </a:rPr>
              <a:t>Project Achievements</a:t>
            </a:r>
          </a:p>
          <a:p>
            <a:r>
              <a:rPr lang="en-US" altLang="ko-KR" dirty="0">
                <a:ea typeface="맑은 고딕"/>
                <a:cs typeface="Calibri"/>
              </a:rPr>
              <a:t>Future Plans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close-up of a circuit board&#10;&#10;Description automatically generated">
            <a:extLst>
              <a:ext uri="{FF2B5EF4-FFF2-40B4-BE49-F238E27FC236}">
                <a16:creationId xmlns:a16="http://schemas.microsoft.com/office/drawing/2014/main" id="{4FCB8CD2-CEC6-051F-CCE1-17DB0A6ECA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5" r="20225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18" name="Arc 17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684330-C195-B02E-CEDA-0E42366067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663"/>
          <a:stretch/>
        </p:blipFill>
        <p:spPr>
          <a:xfrm>
            <a:off x="6285078" y="15568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91794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8F9E-08C4-395D-68F5-1125DECB3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Humidity Sensor Subsystem (1) </a:t>
            </a:r>
            <a:endParaRPr lang="en-US"/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96706C97-B8D6-C0A5-30AD-E6175F737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8" name="Content Placeholder 7" descr="A white paper with black text and black text&#10;&#10;Description automatically generated">
            <a:extLst>
              <a:ext uri="{FF2B5EF4-FFF2-40B4-BE49-F238E27FC236}">
                <a16:creationId xmlns:a16="http://schemas.microsoft.com/office/drawing/2014/main" id="{2D5861F3-EA5D-FCB7-F11C-983ACEFD4A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1462310"/>
            <a:ext cx="8051800" cy="2133600"/>
          </a:xfrm>
        </p:spPr>
      </p:pic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09034D2-4CB8-7C30-63AA-02BF58457B99}"/>
              </a:ext>
            </a:extLst>
          </p:cNvPr>
          <p:cNvGraphicFramePr>
            <a:graphicFrameLocks/>
          </p:cNvGraphicFramePr>
          <p:nvPr/>
        </p:nvGraphicFramePr>
        <p:xfrm>
          <a:off x="0" y="3667648"/>
          <a:ext cx="6111606" cy="3190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BE131C6-1F06-2987-2548-553F677D798F}"/>
              </a:ext>
            </a:extLst>
          </p:cNvPr>
          <p:cNvGraphicFramePr>
            <a:graphicFrameLocks/>
          </p:cNvGraphicFramePr>
          <p:nvPr/>
        </p:nvGraphicFramePr>
        <p:xfrm>
          <a:off x="6080395" y="3667648"/>
          <a:ext cx="6111605" cy="31903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42785152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8F9E-08C4-395D-68F5-1125DECB3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Humidity Sensor Subsystem (2) </a:t>
            </a:r>
            <a:endParaRPr lang="en-US"/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96706C97-B8D6-C0A5-30AD-E6175F737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7" name="Content Placeholder 6" descr="A close-up of a diagram&#10;&#10;Description automatically generated">
            <a:extLst>
              <a:ext uri="{FF2B5EF4-FFF2-40B4-BE49-F238E27FC236}">
                <a16:creationId xmlns:a16="http://schemas.microsoft.com/office/drawing/2014/main" id="{0F117428-512E-E923-2D51-7D551D8AE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10" y="2240968"/>
            <a:ext cx="6403506" cy="3181424"/>
          </a:xfrm>
        </p:spPr>
      </p:pic>
      <p:pic>
        <p:nvPicPr>
          <p:cNvPr id="9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9DD3FAF9-A6FF-10C6-7469-E67EBFBEDB0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782"/>
          <a:stretch/>
        </p:blipFill>
        <p:spPr>
          <a:xfrm>
            <a:off x="430911" y="1844961"/>
            <a:ext cx="6475694" cy="314071"/>
          </a:xfrm>
          <a:prstGeom prst="rect">
            <a:avLst/>
          </a:prstGeom>
        </p:spPr>
      </p:pic>
      <p:pic>
        <p:nvPicPr>
          <p:cNvPr id="4" name="Picture 3" descr="A hand holding a phone over a digital device&#10;&#10;Description automatically generated">
            <a:extLst>
              <a:ext uri="{FF2B5EF4-FFF2-40B4-BE49-F238E27FC236}">
                <a16:creationId xmlns:a16="http://schemas.microsoft.com/office/drawing/2014/main" id="{ACE09EAF-7042-218F-7FD7-CAEC4555AA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379" y="1844961"/>
            <a:ext cx="4827726" cy="362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455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EE73A-D5AB-E0B8-3012-74FFEF0A1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Project Achievements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B6224-EC34-11DA-DEE5-C4FFA0F02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52943" cy="48635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Sensor Subsystem reads temperature and humidity data from SHT45</a:t>
            </a:r>
          </a:p>
          <a:p>
            <a:r>
              <a:rPr lang="en-US">
                <a:cs typeface="Calibri"/>
              </a:rPr>
              <a:t>Sensor Subsystem communicates with Humidifier Subsystem with Wi-Fi</a:t>
            </a:r>
          </a:p>
          <a:p>
            <a:r>
              <a:rPr lang="en-US">
                <a:cs typeface="Calibri"/>
              </a:rPr>
              <a:t>Humidifier Subsystem successfully activates humidifier</a:t>
            </a:r>
          </a:p>
          <a:p>
            <a:r>
              <a:rPr lang="en-US">
                <a:cs typeface="Calibri"/>
              </a:rPr>
              <a:t>Humidifier Subsystem successfully activates water valve</a:t>
            </a:r>
          </a:p>
          <a:p>
            <a:r>
              <a:rPr lang="en-US">
                <a:cs typeface="Calibri"/>
              </a:rPr>
              <a:t>Humidifier Subsystem successfully reads from water level sensors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Bonus: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cs typeface="Calibri"/>
              </a:rPr>
              <a:t>User Interface through access point to control Humidifier Subsystem</a:t>
            </a: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254E197A-AA5A-730B-EEF0-547C3F1047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44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801E7-1165-15ED-5FAE-387FDB4C7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Future Plans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4F81A-D174-7E0A-16D6-160420643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Integrate with Amazon Alexa, Apple HomeKit, and Google Assistant</a:t>
            </a:r>
          </a:p>
          <a:p>
            <a:r>
              <a:rPr lang="en-US">
                <a:cs typeface="Calibri"/>
              </a:rPr>
              <a:t>Further compact PCB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cs typeface="Calibri"/>
              </a:rPr>
              <a:t>Remove ESP32 programming components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Improve PCB enclosure design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Improve UI design</a:t>
            </a:r>
            <a:endParaRPr lang="en-US">
              <a:ea typeface="Calibri" panose="020F0502020204030204"/>
              <a:cs typeface="Calibri"/>
            </a:endParaRPr>
          </a:p>
          <a:p>
            <a:r>
              <a:rPr lang="en-US">
                <a:ea typeface="Calibri" panose="020F0502020204030204"/>
                <a:cs typeface="Calibri"/>
              </a:rPr>
              <a:t>Potentially remove water level sensor and water valve</a:t>
            </a:r>
          </a:p>
          <a:p>
            <a:r>
              <a:rPr lang="en-US">
                <a:ea typeface="Calibri" panose="020F0502020204030204"/>
                <a:cs typeface="Calibri"/>
              </a:rPr>
              <a:t>Consult with business consultants to push product on market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7C805746-33A8-BEC0-06CA-4CA5F92BF2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527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FCADA-D8B2-821E-79CF-265FD7584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528" y="5141842"/>
            <a:ext cx="9946944" cy="1325563"/>
          </a:xfrm>
        </p:spPr>
        <p:txBody>
          <a:bodyPr/>
          <a:lstStyle/>
          <a:p>
            <a:r>
              <a:rPr lang="en-US" sz="4000">
                <a:cs typeface="Calibri Light"/>
              </a:rPr>
              <a:t>Your Oasis Awaits: Refresh, Rejuvenate, Breathe</a:t>
            </a:r>
          </a:p>
        </p:txBody>
      </p:sp>
      <p:pic>
        <p:nvPicPr>
          <p:cNvPr id="4" name="Picture 3" descr="An orange and blue letter i&#10;&#10;Description automatically generated">
            <a:extLst>
              <a:ext uri="{FF2B5EF4-FFF2-40B4-BE49-F238E27FC236}">
                <a16:creationId xmlns:a16="http://schemas.microsoft.com/office/drawing/2014/main" id="{0C5696B6-4D67-CA23-278D-9B78DEA755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164784" y="366465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294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221C-1994-9DB3-1038-A81D3C841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Problem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3B962-3CD9-F949-2F18-F0AECB545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Environmental Protection Agency highly suggests 30-50% humidity indoors</a:t>
            </a:r>
          </a:p>
          <a:p>
            <a:r>
              <a:rPr lang="en-US">
                <a:ea typeface="Calibri"/>
                <a:cs typeface="Calibri"/>
              </a:rPr>
              <a:t>Chemicals, gasses, pollen, mold, and other particles are reduced</a:t>
            </a:r>
          </a:p>
          <a:p>
            <a:r>
              <a:rPr lang="en-US">
                <a:ea typeface="Calibri"/>
                <a:cs typeface="Calibri"/>
              </a:rPr>
              <a:t>Most cheap humidifiers are actually bad for the user's health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Warm mist – cause nasal passages to swell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Ultrasound – displaces minerals and bacteria</a:t>
            </a:r>
          </a:p>
          <a:p>
            <a:r>
              <a:rPr lang="en-US">
                <a:ea typeface="Calibri"/>
                <a:cs typeface="Calibri"/>
              </a:rPr>
              <a:t>Manual humidifiers can over/under humidity</a:t>
            </a:r>
          </a:p>
          <a:p>
            <a:r>
              <a:rPr lang="en-US">
                <a:ea typeface="Calibri"/>
                <a:cs typeface="Calibri"/>
              </a:rPr>
              <a:t>Humidifiers on market need manual water refilling</a:t>
            </a: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F26AAE91-B7D5-CD6E-3D01-AC1FE8E4E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32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D9B42-673F-ECF6-91E4-C792D823F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Solution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489DB-F78E-29CE-66EB-1C3D1B7BC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Cool mist humidifier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Good for health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Evaporates water off filter</a:t>
            </a:r>
          </a:p>
          <a:p>
            <a:r>
              <a:rPr lang="en-US">
                <a:ea typeface="+mn-lt"/>
                <a:cs typeface="+mn-lt"/>
              </a:rPr>
              <a:t>Remote humidity sensing via 3 sensors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Automatic on/off humidifier based on humidity</a:t>
            </a:r>
          </a:p>
          <a:p>
            <a:r>
              <a:rPr lang="en-US">
                <a:ea typeface="Calibri"/>
                <a:cs typeface="Calibri"/>
              </a:rPr>
              <a:t>Automatic water valve with water level sensing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A8FC8977-A203-B7F1-A953-9E48EBA200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46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E9FA3-617C-ADAA-5363-50A784FAD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Visual Aid</a:t>
            </a:r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B7A800-5EFD-5C04-33FE-CE85AC6CC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1308" y="1308206"/>
            <a:ext cx="10218615" cy="5298250"/>
          </a:xfrm>
        </p:spPr>
      </p:pic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77E7D1EB-25BC-CE4B-88C8-99332D6A6E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24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5A03B-F0CD-A1D7-ACBC-B8731427F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Visual Aid - Component</a:t>
            </a:r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D69622-CA61-5715-19BC-C2EF1E675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51000" y="1344912"/>
            <a:ext cx="9202615" cy="5156457"/>
          </a:xfrm>
        </p:spPr>
      </p:pic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C0494988-407D-2C80-D46D-B9B7E9E8AB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10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6ECC8034-E99E-F8B4-884F-51DEF5B313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8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E57B28-FD10-5DC1-BC78-4B3040BD7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High Level 1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16F62-62F9-A3F4-78D1-E257F4B6A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952817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Humidifier's ESP32 communication with three different sensors via 2.4GHz Wi-Fi </a:t>
            </a:r>
          </a:p>
          <a:p>
            <a:endParaRPr lang="en-US" sz="2000"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Average humidity data from three sensors</a:t>
            </a:r>
          </a:p>
          <a:p>
            <a:endParaRPr lang="en-US" sz="2000"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Create temperature dependent humidity calculation algorithm</a:t>
            </a:r>
            <a:endParaRPr lang="en-US" sz="2000">
              <a:cs typeface="Calibri"/>
            </a:endParaRPr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87C57E70-2565-B174-82C1-43BAD29B24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644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44586-6E3A-D099-7211-0AA341C4A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597747" cy="1616203"/>
          </a:xfrm>
        </p:spPr>
        <p:txBody>
          <a:bodyPr anchor="b">
            <a:normAutofit/>
          </a:bodyPr>
          <a:lstStyle/>
          <a:p>
            <a:r>
              <a:rPr lang="en-US" sz="3200">
                <a:ea typeface="Calibri Light"/>
                <a:cs typeface="Calibri Light"/>
              </a:rPr>
              <a:t>High Level 2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27A5C-6655-A026-F19E-75B98E2E9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597746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>
                <a:ea typeface="+mn-lt"/>
                <a:cs typeface="+mn-lt"/>
              </a:rPr>
              <a:t>Open/close valve to refill the water tank</a:t>
            </a:r>
            <a:endParaRPr lang="ko-KR" altLang="en-US" sz="1600">
              <a:ea typeface="맑은 고딕" panose="020B0503020000020004" pitchFamily="34" charset="-127"/>
              <a:cs typeface="+mn-lt"/>
            </a:endParaRPr>
          </a:p>
          <a:p>
            <a:endParaRPr lang="en-US" altLang="ko-KR" sz="1600">
              <a:cs typeface="Calibri"/>
            </a:endParaRPr>
          </a:p>
          <a:p>
            <a:r>
              <a:rPr lang="en-US" sz="1600">
                <a:ea typeface="+mn-lt"/>
                <a:cs typeface="+mn-lt"/>
              </a:rPr>
              <a:t>Two water level sensors GPIO input to ESP32</a:t>
            </a: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Max capacity of the water tank: 4.16 liters</a:t>
            </a: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Filter absorbs around 150 milliliters ± 5 milliliters</a:t>
            </a: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Evaporation rate approximately 173 milliliters per hour (in 40% humidity room)</a:t>
            </a:r>
            <a:endParaRPr lang="en-US" sz="1600">
              <a:ea typeface="Calibri"/>
              <a:cs typeface="Calibri"/>
            </a:endParaRPr>
          </a:p>
        </p:txBody>
      </p:sp>
      <p:pic>
        <p:nvPicPr>
          <p:cNvPr id="15" name="Picture 4" descr="Water droplet and ripple">
            <a:extLst>
              <a:ext uri="{FF2B5EF4-FFF2-40B4-BE49-F238E27FC236}">
                <a16:creationId xmlns:a16="http://schemas.microsoft.com/office/drawing/2014/main" id="{59801EF6-9186-2478-A7D1-846F81C608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47" r="7174" b="-3"/>
          <a:stretch/>
        </p:blipFill>
        <p:spPr>
          <a:xfrm>
            <a:off x="6517529" y="867064"/>
            <a:ext cx="4476006" cy="504879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3E6AF439-8C4E-890B-56E6-6F3DE1F472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029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44586-6E3A-D099-7211-0AA341C4A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597747" cy="1616203"/>
          </a:xfrm>
        </p:spPr>
        <p:txBody>
          <a:bodyPr anchor="b">
            <a:normAutofit/>
          </a:bodyPr>
          <a:lstStyle/>
          <a:p>
            <a:r>
              <a:rPr lang="en-US" sz="3200">
                <a:ea typeface="Calibri Light"/>
                <a:cs typeface="Calibri Light"/>
              </a:rPr>
              <a:t>High Level 3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27A5C-6655-A026-F19E-75B98E2E9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597746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/>
              <a:t>On/off fan based on pre-configured ideal humidity range, 35% and 50% humidity, based on an algorithm averaging the readings from 3 sensors</a:t>
            </a:r>
          </a:p>
          <a:p>
            <a:endParaRPr lang="en-US" sz="1600">
              <a:cs typeface="Calibri"/>
            </a:endParaRPr>
          </a:p>
          <a:p>
            <a:r>
              <a:rPr lang="en-US" sz="1600">
                <a:ea typeface="+mn-lt"/>
                <a:cs typeface="+mn-lt"/>
              </a:rPr>
              <a:t>Actuate relay with LED output for ON signal</a:t>
            </a: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Theoretical estimation of 44ns response time to on/off the humidifier’s fan (w/o runtime)</a:t>
            </a: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/>
              <a:t>High voltage (120V AC) components does not interfere with low voltage components (&lt; 12V DC)</a:t>
            </a:r>
            <a:endParaRPr lang="en-US" sz="1600">
              <a:cs typeface="Calibri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3E6AF439-8C4E-890B-56E6-6F3DE1F472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sp>
        <p:nvSpPr>
          <p:cNvPr id="4" name="Rectangle 3" descr="과학자">
            <a:extLst>
              <a:ext uri="{FF2B5EF4-FFF2-40B4-BE49-F238E27FC236}">
                <a16:creationId xmlns:a16="http://schemas.microsoft.com/office/drawing/2014/main" id="{999824DA-9026-78ED-C6FD-D6017FBC0E98}"/>
              </a:ext>
            </a:extLst>
          </p:cNvPr>
          <p:cNvSpPr/>
          <p:nvPr/>
        </p:nvSpPr>
        <p:spPr>
          <a:xfrm>
            <a:off x="8009704" y="1716256"/>
            <a:ext cx="1944000" cy="1944000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-6758543"/>
              <a:satOff val="-17419"/>
              <a:lumOff val="-11765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Rectangle 4" descr="무지개">
            <a:extLst>
              <a:ext uri="{FF2B5EF4-FFF2-40B4-BE49-F238E27FC236}">
                <a16:creationId xmlns:a16="http://schemas.microsoft.com/office/drawing/2014/main" id="{0C5A2298-23A2-53A6-7827-B863991E4BC8}"/>
              </a:ext>
            </a:extLst>
          </p:cNvPr>
          <p:cNvSpPr/>
          <p:nvPr/>
        </p:nvSpPr>
        <p:spPr>
          <a:xfrm>
            <a:off x="8009704" y="4037308"/>
            <a:ext cx="1944000" cy="1944000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373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623</Words>
  <Application>Microsoft Macintosh PowerPoint</Application>
  <PresentationFormat>Widescreen</PresentationFormat>
  <Paragraphs>149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맑은 고딕</vt:lpstr>
      <vt:lpstr>Aptos</vt:lpstr>
      <vt:lpstr>Arial</vt:lpstr>
      <vt:lpstr>Calibri</vt:lpstr>
      <vt:lpstr>Calibri Light</vt:lpstr>
      <vt:lpstr>Courier New</vt:lpstr>
      <vt:lpstr>office theme</vt:lpstr>
      <vt:lpstr>Your Smart Automatic Humidifier</vt:lpstr>
      <vt:lpstr>Agenda</vt:lpstr>
      <vt:lpstr>Problem</vt:lpstr>
      <vt:lpstr>Solution</vt:lpstr>
      <vt:lpstr>Visual Aid</vt:lpstr>
      <vt:lpstr>Visual Aid - Component</vt:lpstr>
      <vt:lpstr>High Level 1</vt:lpstr>
      <vt:lpstr>High Level 2</vt:lpstr>
      <vt:lpstr>High Level 3</vt:lpstr>
      <vt:lpstr>Block Diagram</vt:lpstr>
      <vt:lpstr>Block Diagram - Humidifier</vt:lpstr>
      <vt:lpstr>Block Diagram - Sensor</vt:lpstr>
      <vt:lpstr>Demonstration</vt:lpstr>
      <vt:lpstr>RV Table – Central Humidifier Subsystem (1)</vt:lpstr>
      <vt:lpstr>RV Table – Central Humidifier Subsystem (1)</vt:lpstr>
      <vt:lpstr>RV Table – Central Humidifier Subsystem (2)</vt:lpstr>
      <vt:lpstr>RV Table – Central Humidifier Subsystem (3)</vt:lpstr>
      <vt:lpstr>RV Table – Central Humidifier Subsystem (4)</vt:lpstr>
      <vt:lpstr>RV Table – Humidity Sensor Subsystem (1) </vt:lpstr>
      <vt:lpstr>RV Table – Humidity Sensor Subsystem (1) </vt:lpstr>
      <vt:lpstr>RV Table – Humidity Sensor Subsystem (2) </vt:lpstr>
      <vt:lpstr>Project Achievements</vt:lpstr>
      <vt:lpstr>Future Plans</vt:lpstr>
      <vt:lpstr>Your Oasis Awaits: Refresh, Rejuvenate, Breathe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Andrew Xie</cp:lastModifiedBy>
  <cp:revision>3</cp:revision>
  <dcterms:created xsi:type="dcterms:W3CDTF">2024-02-28T04:35:34Z</dcterms:created>
  <dcterms:modified xsi:type="dcterms:W3CDTF">2024-04-23T05:04:36Z</dcterms:modified>
</cp:coreProperties>
</file>

<file path=docProps/thumbnail.jpeg>
</file>